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75" r:id="rId4"/>
    <p:sldId id="258" r:id="rId5"/>
    <p:sldId id="268" r:id="rId6"/>
    <p:sldId id="269" r:id="rId7"/>
    <p:sldId id="274" r:id="rId8"/>
    <p:sldId id="270" r:id="rId9"/>
    <p:sldId id="276" r:id="rId10"/>
    <p:sldId id="277" r:id="rId11"/>
    <p:sldId id="271" r:id="rId12"/>
    <p:sldId id="272" r:id="rId13"/>
    <p:sldId id="266" r:id="rId14"/>
  </p:sldIdLst>
  <p:sldSz cx="9144000" cy="5143500" type="screen16x9"/>
  <p:notesSz cx="6858000" cy="9144000"/>
  <p:embeddedFontLst>
    <p:embeddedFont>
      <p:font typeface="Proxima Nova" panose="020B060402020202020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D2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78"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a55b5f35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a55b5f35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8a55b5f358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8a55b5f358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50317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a55b5f358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8a55b5f358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Forecasting London House Prices</a:t>
            </a:r>
            <a:endParaRPr dirty="0"/>
          </a:p>
        </p:txBody>
      </p:sp>
      <p:sp>
        <p:nvSpPr>
          <p:cNvPr id="60" name="Google Shape;60;p13"/>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Using Time Series Modelling to Forecast which London Postcodes to invest in</a:t>
            </a:r>
            <a:endParaRPr dirty="0"/>
          </a:p>
          <a:p>
            <a:pPr marL="0" lvl="0" indent="0" algn="l" rtl="0">
              <a:spcBef>
                <a:spcPts val="0"/>
              </a:spcBef>
              <a:spcAft>
                <a:spcPts val="0"/>
              </a:spcAft>
              <a:buNone/>
            </a:pPr>
            <a:endParaRPr sz="1900" dirty="0"/>
          </a:p>
          <a:p>
            <a:pPr marL="0" lvl="0" indent="0" algn="l" rtl="0">
              <a:spcBef>
                <a:spcPts val="0"/>
              </a:spcBef>
              <a:spcAft>
                <a:spcPts val="0"/>
              </a:spcAft>
              <a:buNone/>
            </a:pPr>
            <a:r>
              <a:rPr lang="en" sz="1900" dirty="0"/>
              <a:t>Andrew Rowan, Flatiron School</a:t>
            </a:r>
            <a:endParaRPr sz="1900" dirty="0"/>
          </a:p>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1BEA2-740D-4CA6-9D90-C6FD60464020}"/>
              </a:ext>
            </a:extLst>
          </p:cNvPr>
          <p:cNvSpPr>
            <a:spLocks noGrp="1"/>
          </p:cNvSpPr>
          <p:nvPr>
            <p:ph type="title"/>
          </p:nvPr>
        </p:nvSpPr>
        <p:spPr>
          <a:xfrm>
            <a:off x="311700" y="157547"/>
            <a:ext cx="8520600" cy="572700"/>
          </a:xfrm>
        </p:spPr>
        <p:txBody>
          <a:bodyPr/>
          <a:lstStyle/>
          <a:p>
            <a:r>
              <a:rPr lang="en-GB" dirty="0"/>
              <a:t>Bottom 10 Locations</a:t>
            </a:r>
          </a:p>
        </p:txBody>
      </p:sp>
      <p:pic>
        <p:nvPicPr>
          <p:cNvPr id="5" name="Picture 4">
            <a:extLst>
              <a:ext uri="{FF2B5EF4-FFF2-40B4-BE49-F238E27FC236}">
                <a16:creationId xmlns:a16="http://schemas.microsoft.com/office/drawing/2014/main" id="{E8548364-7AB2-4B46-BDFD-6E3BB9842ED4}"/>
              </a:ext>
            </a:extLst>
          </p:cNvPr>
          <p:cNvPicPr>
            <a:picLocks noChangeAspect="1"/>
          </p:cNvPicPr>
          <p:nvPr/>
        </p:nvPicPr>
        <p:blipFill>
          <a:blip r:embed="rId2"/>
          <a:stretch>
            <a:fillRect/>
          </a:stretch>
        </p:blipFill>
        <p:spPr>
          <a:xfrm>
            <a:off x="1149723" y="847656"/>
            <a:ext cx="6844553" cy="4083377"/>
          </a:xfrm>
          <a:prstGeom prst="rect">
            <a:avLst/>
          </a:prstGeom>
        </p:spPr>
      </p:pic>
    </p:spTree>
    <p:extLst>
      <p:ext uri="{BB962C8B-B14F-4D97-AF65-F5344CB8AC3E}">
        <p14:creationId xmlns:p14="http://schemas.microsoft.com/office/powerpoint/2010/main" val="2954223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591EB-6AAF-49EB-81C2-A477633ABB9F}"/>
              </a:ext>
            </a:extLst>
          </p:cNvPr>
          <p:cNvSpPr>
            <a:spLocks noGrp="1"/>
          </p:cNvSpPr>
          <p:nvPr>
            <p:ph type="title"/>
          </p:nvPr>
        </p:nvSpPr>
        <p:spPr/>
        <p:txBody>
          <a:bodyPr/>
          <a:lstStyle/>
          <a:p>
            <a:r>
              <a:rPr lang="en-GB" dirty="0"/>
              <a:t>Conclusions &amp; Recommendations</a:t>
            </a:r>
          </a:p>
        </p:txBody>
      </p:sp>
      <p:sp>
        <p:nvSpPr>
          <p:cNvPr id="3" name="Text Placeholder 2">
            <a:extLst>
              <a:ext uri="{FF2B5EF4-FFF2-40B4-BE49-F238E27FC236}">
                <a16:creationId xmlns:a16="http://schemas.microsoft.com/office/drawing/2014/main" id="{ECE0C121-32BB-4DE5-B83B-9B1007C72DF2}"/>
              </a:ext>
            </a:extLst>
          </p:cNvPr>
          <p:cNvSpPr>
            <a:spLocks noGrp="1"/>
          </p:cNvSpPr>
          <p:nvPr>
            <p:ph type="body" idx="1"/>
          </p:nvPr>
        </p:nvSpPr>
        <p:spPr/>
        <p:txBody>
          <a:bodyPr/>
          <a:lstStyle/>
          <a:p>
            <a:r>
              <a:rPr lang="en-US" dirty="0"/>
              <a:t>Central and Expensive Boroughs seem to be subject to biggest fluctuations in price</a:t>
            </a:r>
          </a:p>
          <a:p>
            <a:r>
              <a:rPr lang="en-US" dirty="0"/>
              <a:t>4 of the top 5 postcodes with the highest rate of returns are outside what would be considered Central London</a:t>
            </a:r>
          </a:p>
          <a:p>
            <a:r>
              <a:rPr lang="en-US" dirty="0"/>
              <a:t>- 4 of the bottom 5 postcodes for rate of return are in central areas and/or close to financial hubs (The City of London or Canary Wharf)</a:t>
            </a:r>
          </a:p>
          <a:p>
            <a:r>
              <a:rPr lang="en-US" dirty="0"/>
              <a:t>The average price of a home in the top 5 postcodes ranges from £413k to £623k </a:t>
            </a:r>
            <a:endParaRPr lang="en-GB" dirty="0"/>
          </a:p>
        </p:txBody>
      </p:sp>
    </p:spTree>
    <p:extLst>
      <p:ext uri="{BB962C8B-B14F-4D97-AF65-F5344CB8AC3E}">
        <p14:creationId xmlns:p14="http://schemas.microsoft.com/office/powerpoint/2010/main" val="2349952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77259-B7D5-41E0-BC9D-1A02BF71BED0}"/>
              </a:ext>
            </a:extLst>
          </p:cNvPr>
          <p:cNvSpPr>
            <a:spLocks noGrp="1"/>
          </p:cNvSpPr>
          <p:nvPr>
            <p:ph type="title"/>
          </p:nvPr>
        </p:nvSpPr>
        <p:spPr/>
        <p:txBody>
          <a:bodyPr/>
          <a:lstStyle/>
          <a:p>
            <a:r>
              <a:rPr lang="en-GB" dirty="0"/>
              <a:t>Further Work</a:t>
            </a:r>
          </a:p>
        </p:txBody>
      </p:sp>
      <p:sp>
        <p:nvSpPr>
          <p:cNvPr id="3" name="Text Placeholder 2">
            <a:extLst>
              <a:ext uri="{FF2B5EF4-FFF2-40B4-BE49-F238E27FC236}">
                <a16:creationId xmlns:a16="http://schemas.microsoft.com/office/drawing/2014/main" id="{24357C11-8D9F-4798-BF17-DAE8FF7BA4F7}"/>
              </a:ext>
            </a:extLst>
          </p:cNvPr>
          <p:cNvSpPr>
            <a:spLocks noGrp="1"/>
          </p:cNvSpPr>
          <p:nvPr>
            <p:ph type="body" idx="1"/>
          </p:nvPr>
        </p:nvSpPr>
        <p:spPr/>
        <p:txBody>
          <a:bodyPr/>
          <a:lstStyle/>
          <a:p>
            <a:pPr marL="114300" indent="0">
              <a:buNone/>
            </a:pPr>
            <a:r>
              <a:rPr lang="en-US" dirty="0"/>
              <a:t>As time series modelling is so sensitive to recent data, it is imperative that these models be updated regularly (at least quarterly) with recent data to ensure modelling errors remain small. </a:t>
            </a:r>
          </a:p>
          <a:p>
            <a:endParaRPr lang="en-US" dirty="0"/>
          </a:p>
          <a:p>
            <a:pPr marL="114300" indent="0">
              <a:buNone/>
            </a:pPr>
            <a:r>
              <a:rPr lang="en-US" dirty="0"/>
              <a:t>It may be useful to introduce some exogenous data into the models:</a:t>
            </a:r>
          </a:p>
          <a:p>
            <a:r>
              <a:rPr lang="en-US" dirty="0"/>
              <a:t>- Bank of England interest rates</a:t>
            </a:r>
          </a:p>
          <a:p>
            <a:r>
              <a:rPr lang="en-US" dirty="0"/>
              <a:t>- COVID-19 infection rates</a:t>
            </a:r>
          </a:p>
          <a:p>
            <a:r>
              <a:rPr lang="en-US" dirty="0"/>
              <a:t>- Lockdown events</a:t>
            </a:r>
          </a:p>
          <a:p>
            <a:r>
              <a:rPr lang="en-US" dirty="0"/>
              <a:t>- Number of people returning to office work</a:t>
            </a:r>
            <a:endParaRPr lang="en-GB" dirty="0"/>
          </a:p>
        </p:txBody>
      </p:sp>
    </p:spTree>
    <p:extLst>
      <p:ext uri="{BB962C8B-B14F-4D97-AF65-F5344CB8AC3E}">
        <p14:creationId xmlns:p14="http://schemas.microsoft.com/office/powerpoint/2010/main" val="1307354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490250" y="526350"/>
            <a:ext cx="77154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 You!</a:t>
            </a:r>
            <a:endParaRPr/>
          </a:p>
          <a:p>
            <a:pPr marL="0" lvl="0" indent="0" algn="l" rtl="0">
              <a:spcBef>
                <a:spcPts val="0"/>
              </a:spcBef>
              <a:spcAft>
                <a:spcPts val="0"/>
              </a:spcAft>
              <a:buNone/>
            </a:pPr>
            <a:endParaRPr sz="2000" b="1"/>
          </a:p>
          <a:p>
            <a:pPr marL="0" lvl="0" indent="0" algn="l" rtl="0">
              <a:spcBef>
                <a:spcPts val="0"/>
              </a:spcBef>
              <a:spcAft>
                <a:spcPts val="0"/>
              </a:spcAft>
              <a:buNone/>
            </a:pPr>
            <a:r>
              <a:rPr lang="en" sz="2000" b="1"/>
              <a:t>Email:</a:t>
            </a:r>
            <a:r>
              <a:rPr lang="en" sz="2000"/>
              <a:t> adrowan88@gmail.com</a:t>
            </a:r>
            <a:endParaRPr sz="2000"/>
          </a:p>
          <a:p>
            <a:pPr marL="0" lvl="0" indent="0" algn="l" rtl="0">
              <a:spcBef>
                <a:spcPts val="0"/>
              </a:spcBef>
              <a:spcAft>
                <a:spcPts val="0"/>
              </a:spcAft>
              <a:buNone/>
            </a:pP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269100" y="-52525"/>
            <a:ext cx="8520600" cy="46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Business Problem</a:t>
            </a:r>
            <a:endParaRPr dirty="0"/>
          </a:p>
        </p:txBody>
      </p:sp>
      <p:sp>
        <p:nvSpPr>
          <p:cNvPr id="66" name="Google Shape;66;p14"/>
          <p:cNvSpPr txBox="1">
            <a:spLocks noGrp="1"/>
          </p:cNvSpPr>
          <p:nvPr>
            <p:ph type="body" idx="1"/>
          </p:nvPr>
        </p:nvSpPr>
        <p:spPr>
          <a:xfrm>
            <a:off x="269100" y="409175"/>
            <a:ext cx="8754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t>Buying a house is usually the purchase any of us will make and so often we are limited to viewing a house just twice before purchasing!</a:t>
            </a:r>
          </a:p>
          <a:p>
            <a:pPr marL="0" lvl="0" indent="0" algn="l" rtl="0">
              <a:spcBef>
                <a:spcPts val="0"/>
              </a:spcBef>
              <a:spcAft>
                <a:spcPts val="1600"/>
              </a:spcAft>
              <a:buNone/>
            </a:pPr>
            <a:r>
              <a:rPr lang="en" sz="1400" dirty="0"/>
              <a:t>In a city like London that is so vast and difficult to have intimate knowledge of every area, a tool to inform you if a Postcode is a safe investment would be invaluable.</a:t>
            </a:r>
            <a:endParaRPr sz="1400" dirty="0"/>
          </a:p>
        </p:txBody>
      </p:sp>
      <p:pic>
        <p:nvPicPr>
          <p:cNvPr id="4" name="Picture 3">
            <a:extLst>
              <a:ext uri="{FF2B5EF4-FFF2-40B4-BE49-F238E27FC236}">
                <a16:creationId xmlns:a16="http://schemas.microsoft.com/office/drawing/2014/main" id="{90E23F67-D033-483E-B614-B0834AB06252}"/>
              </a:ext>
            </a:extLst>
          </p:cNvPr>
          <p:cNvPicPr>
            <a:picLocks noChangeAspect="1"/>
          </p:cNvPicPr>
          <p:nvPr/>
        </p:nvPicPr>
        <p:blipFill>
          <a:blip r:embed="rId3"/>
          <a:stretch>
            <a:fillRect/>
          </a:stretch>
        </p:blipFill>
        <p:spPr>
          <a:xfrm>
            <a:off x="2547203" y="2209244"/>
            <a:ext cx="3663917" cy="19693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BFEF2-B276-444F-A6E7-E1D913F9E22E}"/>
              </a:ext>
            </a:extLst>
          </p:cNvPr>
          <p:cNvSpPr>
            <a:spLocks noGrp="1"/>
          </p:cNvSpPr>
          <p:nvPr>
            <p:ph type="title"/>
          </p:nvPr>
        </p:nvSpPr>
        <p:spPr/>
        <p:txBody>
          <a:bodyPr/>
          <a:lstStyle/>
          <a:p>
            <a:r>
              <a:rPr lang="en-GB" dirty="0"/>
              <a:t>Methodology</a:t>
            </a:r>
          </a:p>
        </p:txBody>
      </p:sp>
      <p:sp>
        <p:nvSpPr>
          <p:cNvPr id="3" name="Text Placeholder 2">
            <a:extLst>
              <a:ext uri="{FF2B5EF4-FFF2-40B4-BE49-F238E27FC236}">
                <a16:creationId xmlns:a16="http://schemas.microsoft.com/office/drawing/2014/main" id="{B38A09E0-8559-4FB9-A6B9-7B770CEBBC74}"/>
              </a:ext>
            </a:extLst>
          </p:cNvPr>
          <p:cNvSpPr>
            <a:spLocks noGrp="1"/>
          </p:cNvSpPr>
          <p:nvPr>
            <p:ph type="body" idx="1"/>
          </p:nvPr>
        </p:nvSpPr>
        <p:spPr/>
        <p:txBody>
          <a:bodyPr/>
          <a:lstStyle/>
          <a:p>
            <a:r>
              <a:rPr lang="en-GB" dirty="0"/>
              <a:t>Baseline Model </a:t>
            </a:r>
          </a:p>
          <a:p>
            <a:r>
              <a:rPr lang="en-GB" dirty="0"/>
              <a:t>Optimised Model</a:t>
            </a:r>
          </a:p>
          <a:p>
            <a:r>
              <a:rPr lang="en-GB" dirty="0"/>
              <a:t>Auto ARIMA for Multiple Postcodes</a:t>
            </a:r>
          </a:p>
        </p:txBody>
      </p:sp>
    </p:spTree>
    <p:extLst>
      <p:ext uri="{BB962C8B-B14F-4D97-AF65-F5344CB8AC3E}">
        <p14:creationId xmlns:p14="http://schemas.microsoft.com/office/powerpoint/2010/main" val="2868935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2880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 2.5 million rows</a:t>
            </a:r>
            <a:endParaRPr dirty="0"/>
          </a:p>
        </p:txBody>
      </p:sp>
      <p:pic>
        <p:nvPicPr>
          <p:cNvPr id="4" name="Picture 3">
            <a:extLst>
              <a:ext uri="{FF2B5EF4-FFF2-40B4-BE49-F238E27FC236}">
                <a16:creationId xmlns:a16="http://schemas.microsoft.com/office/drawing/2014/main" id="{56E0A35E-E1F5-403B-9930-70BB12C0BBA5}"/>
              </a:ext>
            </a:extLst>
          </p:cNvPr>
          <p:cNvPicPr>
            <a:picLocks noChangeAspect="1"/>
          </p:cNvPicPr>
          <p:nvPr/>
        </p:nvPicPr>
        <p:blipFill>
          <a:blip r:embed="rId3"/>
          <a:stretch>
            <a:fillRect/>
          </a:stretch>
        </p:blipFill>
        <p:spPr>
          <a:xfrm>
            <a:off x="997086" y="726212"/>
            <a:ext cx="6932166" cy="428319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99CFD-581F-41D7-9147-F7942453DE8C}"/>
              </a:ext>
            </a:extLst>
          </p:cNvPr>
          <p:cNvSpPr>
            <a:spLocks noGrp="1"/>
          </p:cNvSpPr>
          <p:nvPr>
            <p:ph type="title"/>
          </p:nvPr>
        </p:nvSpPr>
        <p:spPr>
          <a:xfrm>
            <a:off x="258304" y="91279"/>
            <a:ext cx="8520600" cy="572700"/>
          </a:xfrm>
        </p:spPr>
        <p:txBody>
          <a:bodyPr/>
          <a:lstStyle/>
          <a:p>
            <a:r>
              <a:rPr lang="en-GB" dirty="0"/>
              <a:t>Data Understanding</a:t>
            </a:r>
          </a:p>
        </p:txBody>
      </p:sp>
      <p:pic>
        <p:nvPicPr>
          <p:cNvPr id="8" name="Picture 7">
            <a:extLst>
              <a:ext uri="{FF2B5EF4-FFF2-40B4-BE49-F238E27FC236}">
                <a16:creationId xmlns:a16="http://schemas.microsoft.com/office/drawing/2014/main" id="{2ECE185A-8E05-4859-ADED-FFA516CCE878}"/>
              </a:ext>
            </a:extLst>
          </p:cNvPr>
          <p:cNvPicPr>
            <a:picLocks noChangeAspect="1"/>
          </p:cNvPicPr>
          <p:nvPr/>
        </p:nvPicPr>
        <p:blipFill>
          <a:blip r:embed="rId2"/>
          <a:stretch>
            <a:fillRect/>
          </a:stretch>
        </p:blipFill>
        <p:spPr>
          <a:xfrm>
            <a:off x="258304" y="663979"/>
            <a:ext cx="8443182" cy="4337915"/>
          </a:xfrm>
          <a:prstGeom prst="rect">
            <a:avLst/>
          </a:prstGeom>
        </p:spPr>
      </p:pic>
    </p:spTree>
    <p:extLst>
      <p:ext uri="{BB962C8B-B14F-4D97-AF65-F5344CB8AC3E}">
        <p14:creationId xmlns:p14="http://schemas.microsoft.com/office/powerpoint/2010/main" val="130403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591EB-6AAF-49EB-81C2-A477633ABB9F}"/>
              </a:ext>
            </a:extLst>
          </p:cNvPr>
          <p:cNvSpPr>
            <a:spLocks noGrp="1"/>
          </p:cNvSpPr>
          <p:nvPr>
            <p:ph type="title"/>
          </p:nvPr>
        </p:nvSpPr>
        <p:spPr>
          <a:xfrm>
            <a:off x="338204" y="151544"/>
            <a:ext cx="8520600" cy="572700"/>
          </a:xfrm>
        </p:spPr>
        <p:txBody>
          <a:bodyPr/>
          <a:lstStyle/>
          <a:p>
            <a:r>
              <a:rPr lang="en-GB" dirty="0"/>
              <a:t>Models &amp; Results</a:t>
            </a:r>
          </a:p>
        </p:txBody>
      </p:sp>
      <p:sp>
        <p:nvSpPr>
          <p:cNvPr id="5" name="TextBox 4">
            <a:extLst>
              <a:ext uri="{FF2B5EF4-FFF2-40B4-BE49-F238E27FC236}">
                <a16:creationId xmlns:a16="http://schemas.microsoft.com/office/drawing/2014/main" id="{CF406C02-91C1-4EE5-8CC6-B91ECB5B17AE}"/>
              </a:ext>
            </a:extLst>
          </p:cNvPr>
          <p:cNvSpPr txBox="1"/>
          <p:nvPr/>
        </p:nvSpPr>
        <p:spPr>
          <a:xfrm>
            <a:off x="961121" y="4305022"/>
            <a:ext cx="7119068" cy="738664"/>
          </a:xfrm>
          <a:prstGeom prst="rect">
            <a:avLst/>
          </a:prstGeom>
          <a:noFill/>
        </p:spPr>
        <p:txBody>
          <a:bodyPr wrap="square" rtlCol="0">
            <a:spAutoFit/>
          </a:bodyPr>
          <a:lstStyle/>
          <a:p>
            <a:r>
              <a:rPr lang="en-GB" dirty="0"/>
              <a:t>Some models had higher errors than others, this was due to the sparsity of the data making it more susceptible to outliers, or the extreme fluctuation in price due to COVID-19</a:t>
            </a:r>
          </a:p>
        </p:txBody>
      </p:sp>
      <p:pic>
        <p:nvPicPr>
          <p:cNvPr id="8" name="Picture 7">
            <a:extLst>
              <a:ext uri="{FF2B5EF4-FFF2-40B4-BE49-F238E27FC236}">
                <a16:creationId xmlns:a16="http://schemas.microsoft.com/office/drawing/2014/main" id="{589628A8-2E52-4A71-B9DE-3FE1CEB4800A}"/>
              </a:ext>
            </a:extLst>
          </p:cNvPr>
          <p:cNvPicPr>
            <a:picLocks noChangeAspect="1"/>
          </p:cNvPicPr>
          <p:nvPr/>
        </p:nvPicPr>
        <p:blipFill>
          <a:blip r:embed="rId2"/>
          <a:stretch>
            <a:fillRect/>
          </a:stretch>
        </p:blipFill>
        <p:spPr>
          <a:xfrm>
            <a:off x="827632" y="644151"/>
            <a:ext cx="7188385" cy="3660871"/>
          </a:xfrm>
          <a:prstGeom prst="rect">
            <a:avLst/>
          </a:prstGeom>
        </p:spPr>
      </p:pic>
    </p:spTree>
    <p:extLst>
      <p:ext uri="{BB962C8B-B14F-4D97-AF65-F5344CB8AC3E}">
        <p14:creationId xmlns:p14="http://schemas.microsoft.com/office/powerpoint/2010/main" val="3666668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591EB-6AAF-49EB-81C2-A477633ABB9F}"/>
              </a:ext>
            </a:extLst>
          </p:cNvPr>
          <p:cNvSpPr>
            <a:spLocks noGrp="1"/>
          </p:cNvSpPr>
          <p:nvPr>
            <p:ph type="title"/>
          </p:nvPr>
        </p:nvSpPr>
        <p:spPr>
          <a:xfrm>
            <a:off x="338204" y="151544"/>
            <a:ext cx="8520600" cy="572700"/>
          </a:xfrm>
        </p:spPr>
        <p:txBody>
          <a:bodyPr/>
          <a:lstStyle/>
          <a:p>
            <a:r>
              <a:rPr lang="en-GB" dirty="0"/>
              <a:t>Models &amp; Results</a:t>
            </a:r>
          </a:p>
        </p:txBody>
      </p:sp>
      <p:pic>
        <p:nvPicPr>
          <p:cNvPr id="4" name="Picture 3">
            <a:extLst>
              <a:ext uri="{FF2B5EF4-FFF2-40B4-BE49-F238E27FC236}">
                <a16:creationId xmlns:a16="http://schemas.microsoft.com/office/drawing/2014/main" id="{57F315BB-D870-416D-9703-8EADA5DF088A}"/>
              </a:ext>
            </a:extLst>
          </p:cNvPr>
          <p:cNvPicPr>
            <a:picLocks noChangeAspect="1"/>
          </p:cNvPicPr>
          <p:nvPr/>
        </p:nvPicPr>
        <p:blipFill>
          <a:blip r:embed="rId2"/>
          <a:stretch>
            <a:fillRect/>
          </a:stretch>
        </p:blipFill>
        <p:spPr>
          <a:xfrm>
            <a:off x="769067" y="724244"/>
            <a:ext cx="7177633" cy="3822479"/>
          </a:xfrm>
          <a:prstGeom prst="rect">
            <a:avLst/>
          </a:prstGeom>
        </p:spPr>
      </p:pic>
      <p:sp>
        <p:nvSpPr>
          <p:cNvPr id="7" name="TextBox 6">
            <a:extLst>
              <a:ext uri="{FF2B5EF4-FFF2-40B4-BE49-F238E27FC236}">
                <a16:creationId xmlns:a16="http://schemas.microsoft.com/office/drawing/2014/main" id="{73C64C6B-DEE5-4293-95D6-6F6BAB710F68}"/>
              </a:ext>
            </a:extLst>
          </p:cNvPr>
          <p:cNvSpPr txBox="1"/>
          <p:nvPr/>
        </p:nvSpPr>
        <p:spPr>
          <a:xfrm>
            <a:off x="881028" y="4419256"/>
            <a:ext cx="7119068" cy="523220"/>
          </a:xfrm>
          <a:prstGeom prst="rect">
            <a:avLst/>
          </a:prstGeom>
          <a:noFill/>
        </p:spPr>
        <p:txBody>
          <a:bodyPr wrap="square" rtlCol="0">
            <a:spAutoFit/>
          </a:bodyPr>
          <a:lstStyle/>
          <a:p>
            <a:r>
              <a:rPr lang="en-GB" dirty="0"/>
              <a:t>Some models had very small errors, SE26 for example just 0.94% symmetrical mean absolute percentage error and a very good match to the actual data</a:t>
            </a:r>
          </a:p>
        </p:txBody>
      </p:sp>
    </p:spTree>
    <p:extLst>
      <p:ext uri="{BB962C8B-B14F-4D97-AF65-F5344CB8AC3E}">
        <p14:creationId xmlns:p14="http://schemas.microsoft.com/office/powerpoint/2010/main" val="2833214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591EB-6AAF-49EB-81C2-A477633ABB9F}"/>
              </a:ext>
            </a:extLst>
          </p:cNvPr>
          <p:cNvSpPr>
            <a:spLocks noGrp="1"/>
          </p:cNvSpPr>
          <p:nvPr>
            <p:ph type="title"/>
          </p:nvPr>
        </p:nvSpPr>
        <p:spPr>
          <a:xfrm>
            <a:off x="311700" y="136675"/>
            <a:ext cx="8520600" cy="572700"/>
          </a:xfrm>
        </p:spPr>
        <p:txBody>
          <a:bodyPr/>
          <a:lstStyle/>
          <a:p>
            <a:r>
              <a:rPr lang="en-GB" dirty="0"/>
              <a:t>Top 5 Postcodes</a:t>
            </a:r>
          </a:p>
        </p:txBody>
      </p:sp>
      <p:sp>
        <p:nvSpPr>
          <p:cNvPr id="6" name="Text Placeholder 5">
            <a:extLst>
              <a:ext uri="{FF2B5EF4-FFF2-40B4-BE49-F238E27FC236}">
                <a16:creationId xmlns:a16="http://schemas.microsoft.com/office/drawing/2014/main" id="{4CADEED5-D577-4BAD-80CD-556ECE13C710}"/>
              </a:ext>
            </a:extLst>
          </p:cNvPr>
          <p:cNvSpPr>
            <a:spLocks noGrp="1"/>
          </p:cNvSpPr>
          <p:nvPr>
            <p:ph type="body" idx="1"/>
          </p:nvPr>
        </p:nvSpPr>
        <p:spPr>
          <a:xfrm>
            <a:off x="1125981" y="4561639"/>
            <a:ext cx="7090269" cy="1405185"/>
          </a:xfrm>
        </p:spPr>
        <p:txBody>
          <a:bodyPr/>
          <a:lstStyle/>
          <a:p>
            <a:r>
              <a:rPr lang="en-GB" sz="1400" dirty="0"/>
              <a:t>Top 5 postcodes expect a rate of return between 35% and 55% over 5 year period</a:t>
            </a:r>
          </a:p>
        </p:txBody>
      </p:sp>
      <p:pic>
        <p:nvPicPr>
          <p:cNvPr id="9" name="Picture 8">
            <a:extLst>
              <a:ext uri="{FF2B5EF4-FFF2-40B4-BE49-F238E27FC236}">
                <a16:creationId xmlns:a16="http://schemas.microsoft.com/office/drawing/2014/main" id="{14717711-61CC-4F92-9850-434ECEC2C551}"/>
              </a:ext>
            </a:extLst>
          </p:cNvPr>
          <p:cNvPicPr>
            <a:picLocks noChangeAspect="1"/>
          </p:cNvPicPr>
          <p:nvPr/>
        </p:nvPicPr>
        <p:blipFill>
          <a:blip r:embed="rId3"/>
          <a:stretch>
            <a:fillRect/>
          </a:stretch>
        </p:blipFill>
        <p:spPr>
          <a:xfrm>
            <a:off x="1505343" y="709375"/>
            <a:ext cx="5903299" cy="3852264"/>
          </a:xfrm>
          <a:prstGeom prst="rect">
            <a:avLst/>
          </a:prstGeom>
        </p:spPr>
      </p:pic>
    </p:spTree>
    <p:extLst>
      <p:ext uri="{BB962C8B-B14F-4D97-AF65-F5344CB8AC3E}">
        <p14:creationId xmlns:p14="http://schemas.microsoft.com/office/powerpoint/2010/main" val="527712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A90E4C-B9E6-4D7D-8DE0-E176A0358979}"/>
              </a:ext>
            </a:extLst>
          </p:cNvPr>
          <p:cNvSpPr>
            <a:spLocks noGrp="1"/>
          </p:cNvSpPr>
          <p:nvPr>
            <p:ph type="title"/>
          </p:nvPr>
        </p:nvSpPr>
        <p:spPr>
          <a:xfrm>
            <a:off x="311700" y="243075"/>
            <a:ext cx="8520600" cy="572700"/>
          </a:xfrm>
        </p:spPr>
        <p:txBody>
          <a:bodyPr/>
          <a:lstStyle/>
          <a:p>
            <a:r>
              <a:rPr lang="en-GB" dirty="0"/>
              <a:t>Top 10 Locations</a:t>
            </a:r>
          </a:p>
        </p:txBody>
      </p:sp>
      <p:pic>
        <p:nvPicPr>
          <p:cNvPr id="7" name="Picture 6">
            <a:extLst>
              <a:ext uri="{FF2B5EF4-FFF2-40B4-BE49-F238E27FC236}">
                <a16:creationId xmlns:a16="http://schemas.microsoft.com/office/drawing/2014/main" id="{E8BD2D7A-C391-457C-936D-443B5DEF1F0A}"/>
              </a:ext>
            </a:extLst>
          </p:cNvPr>
          <p:cNvPicPr>
            <a:picLocks noChangeAspect="1"/>
          </p:cNvPicPr>
          <p:nvPr/>
        </p:nvPicPr>
        <p:blipFill>
          <a:blip r:embed="rId2"/>
          <a:stretch>
            <a:fillRect/>
          </a:stretch>
        </p:blipFill>
        <p:spPr>
          <a:xfrm>
            <a:off x="1221703" y="815775"/>
            <a:ext cx="6900727" cy="4084650"/>
          </a:xfrm>
          <a:prstGeom prst="rect">
            <a:avLst/>
          </a:prstGeom>
        </p:spPr>
      </p:pic>
    </p:spTree>
    <p:extLst>
      <p:ext uri="{BB962C8B-B14F-4D97-AF65-F5344CB8AC3E}">
        <p14:creationId xmlns:p14="http://schemas.microsoft.com/office/powerpoint/2010/main" val="770924830"/>
      </p:ext>
    </p:extLst>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251</TotalTime>
  <Words>361</Words>
  <Application>Microsoft Office PowerPoint</Application>
  <PresentationFormat>On-screen Show (16:9)</PresentationFormat>
  <Paragraphs>37</Paragraphs>
  <Slides>13</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Proxima Nova</vt:lpstr>
      <vt:lpstr>Arial</vt:lpstr>
      <vt:lpstr>Spearmint</vt:lpstr>
      <vt:lpstr>Forecasting London House Prices</vt:lpstr>
      <vt:lpstr>Business Problem</vt:lpstr>
      <vt:lpstr>Methodology</vt:lpstr>
      <vt:lpstr>Data – 2.5 million rows</vt:lpstr>
      <vt:lpstr>Data Understanding</vt:lpstr>
      <vt:lpstr>Models &amp; Results</vt:lpstr>
      <vt:lpstr>Models &amp; Results</vt:lpstr>
      <vt:lpstr>Top 5 Postcodes</vt:lpstr>
      <vt:lpstr>Top 10 Locations</vt:lpstr>
      <vt:lpstr>Bottom 10 Locations</vt:lpstr>
      <vt:lpstr>Conclusions &amp; Recommendations</vt:lpstr>
      <vt:lpstr>Further Work</vt:lpstr>
      <vt:lpstr>Thank You!  Email: adrowan88@gmail.com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Boost your House Price!</dc:title>
  <dc:creator>Andrew</dc:creator>
  <cp:lastModifiedBy>Rowan, Andrew (Uxbridge)</cp:lastModifiedBy>
  <cp:revision>15</cp:revision>
  <dcterms:modified xsi:type="dcterms:W3CDTF">2021-09-05T18:51:15Z</dcterms:modified>
</cp:coreProperties>
</file>